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Old Standard TT"/>
      <p:regular r:id="rId50"/>
      <p:bold r:id="rId51"/>
      <p: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ldStandardTT-bold.fntdata"/><Relationship Id="rId50" Type="http://schemas.openxmlformats.org/officeDocument/2006/relationships/font" Target="fonts/OldStandardTT-regular.fntdata"/><Relationship Id="rId52" Type="http://schemas.openxmlformats.org/officeDocument/2006/relationships/font" Target="fonts/OldStandardT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2fb35822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2fb35822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2fb35822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2fb35822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2fb35822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2fb35822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2fb35822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2fb35822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2fb35822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2fb35822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2fb35822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2fb35822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201ff3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2201ff3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2201ff38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2201ff38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201ff3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201ff3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2201ff38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2201ff38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3437de311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3437de31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321bfb7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321bfb7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437de31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437de31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3437de3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3437de3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3437de3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3437de3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3437de31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3437de31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3437de31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3437de3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437de3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437de3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3437de3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3437de3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3437de3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3437de3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3437de31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3437de31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fb35822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fb35822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437de31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437de31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3437de31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3437de31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437de31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437de31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437de31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437de31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3437de31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3437de31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3437de31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3437de31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3437de31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3437de31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3437de311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3437de311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3437de311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3437de311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3437de31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3437de31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2fb35822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2fb35822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3437de311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3437de311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437de311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437de31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437de311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437de31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3437de311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3437de311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437de311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437de311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fb35822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fb35822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2fb35822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2fb35822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2fb35822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2fb35822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2fb35822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2fb35822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2fb35822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2fb35822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hyperlink" Target="https://bit.ly/2OR4Ws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2.png"/><Relationship Id="rId5" Type="http://schemas.openxmlformats.org/officeDocument/2006/relationships/image" Target="../media/image2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angularjs.org/misc/version-support-status#long-term-support" TargetMode="External"/><Relationship Id="rId4" Type="http://schemas.openxmlformats.org/officeDocument/2006/relationships/hyperlink" Target="https://bit.ly/2LXU89J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47763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Tom Colarusso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@etcolarusso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@acvauctions</a:t>
            </a:r>
            <a:endParaRPr sz="31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www.acvauctions.com</a:t>
            </a:r>
            <a:endParaRPr sz="33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00" y="119100"/>
            <a:ext cx="3311575" cy="145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801" y="1893302"/>
            <a:ext cx="2620337" cy="291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400" y="2501250"/>
            <a:ext cx="726325" cy="7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 rewrite or not to rewrite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State of our code</a:t>
            </a:r>
            <a:endParaRPr sz="28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Built in under 2 months</a:t>
            </a:r>
            <a:endParaRPr sz="2000">
              <a:solidFill>
                <a:srgbClr val="FFFFFF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" sz="2000">
                <a:solidFill>
                  <a:srgbClr val="FFFFFF"/>
                </a:solidFill>
              </a:rPr>
              <a:t>Single developer</a:t>
            </a:r>
            <a:endParaRPr sz="2000">
              <a:solidFill>
                <a:srgbClr val="FFFFFF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" sz="2000">
                <a:solidFill>
                  <a:srgbClr val="FFFFFF"/>
                </a:solidFill>
              </a:rPr>
              <a:t>Lack of best practices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No Documentation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No Unit/E2E testing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Tightly coupled to legacy SDK</a:t>
            </a:r>
            <a:endParaRPr sz="2000">
              <a:solidFill>
                <a:srgbClr val="FFFFFF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" sz="2000">
                <a:solidFill>
                  <a:srgbClr val="FFFFFF"/>
                </a:solidFill>
              </a:rPr>
              <a:t>Deprecated with shift to native apps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Char char="●"/>
            </a:pPr>
            <a:r>
              <a:rPr lang="en" sz="2900">
                <a:solidFill>
                  <a:srgbClr val="FFFFFF"/>
                </a:solidFill>
              </a:rPr>
              <a:t>Developer quality of life</a:t>
            </a:r>
            <a:endParaRPr sz="2900">
              <a:solidFill>
                <a:srgbClr val="FFFFFF"/>
              </a:solidFill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ld Standard TT"/>
              <a:buChar char="○"/>
            </a:pPr>
            <a:r>
              <a:rPr lang="en" sz="2100">
                <a:solidFill>
                  <a:srgbClr val="FFFFFF"/>
                </a:solidFill>
              </a:rPr>
              <a:t>Lack of build system</a:t>
            </a:r>
            <a:endParaRPr sz="2100">
              <a:solidFill>
                <a:srgbClr val="FFFFFF"/>
              </a:solidFill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n" sz="2100">
                <a:solidFill>
                  <a:srgbClr val="FFFFFF"/>
                </a:solidFill>
              </a:rPr>
              <a:t>Debugging Difficult</a:t>
            </a:r>
            <a:endParaRPr sz="2100">
              <a:solidFill>
                <a:srgbClr val="FFFFFF"/>
              </a:solidFill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n" sz="2100">
                <a:solidFill>
                  <a:srgbClr val="FFFFFF"/>
                </a:solidFill>
              </a:rPr>
              <a:t>Business rules undocumented</a:t>
            </a:r>
            <a:endParaRPr sz="2100">
              <a:solidFill>
                <a:srgbClr val="FFFFFF"/>
              </a:solidFill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n" sz="2100">
                <a:solidFill>
                  <a:srgbClr val="FFFFFF"/>
                </a:solidFill>
              </a:rPr>
              <a:t>Susceptible to side effects</a:t>
            </a:r>
            <a:endParaRPr sz="2100">
              <a:solidFill>
                <a:srgbClr val="FFFFFF"/>
              </a:solidFill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n" sz="2100">
                <a:solidFill>
                  <a:srgbClr val="FFFFFF"/>
                </a:solidFill>
              </a:rPr>
              <a:t>Lack of quality dev tools</a:t>
            </a:r>
            <a:endParaRPr sz="2100">
              <a:solidFill>
                <a:srgbClr val="FFFFFF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n" sz="2100">
                <a:solidFill>
                  <a:srgbClr val="FFFFFF"/>
                </a:solidFill>
              </a:rPr>
              <a:t>Copy/Pasta’d code and CSS</a:t>
            </a:r>
            <a:endParaRPr sz="2100">
              <a:solidFill>
                <a:srgbClr val="FFFFFF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925" y="981525"/>
            <a:ext cx="4118949" cy="32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 rewrite or not to rewrite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512700" y="1893300"/>
            <a:ext cx="3975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a rewrite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350" y="1208125"/>
            <a:ext cx="4305525" cy="29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Cost of a rewrite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Onboarding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" sz="2500">
                <a:solidFill>
                  <a:srgbClr val="FFFFFF"/>
                </a:solidFill>
              </a:rPr>
              <a:t>3-6 months before experienced engineers become productive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" sz="2500">
                <a:solidFill>
                  <a:srgbClr val="FFFFFF"/>
                </a:solidFill>
              </a:rPr>
              <a:t>Juniors struggle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New Features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" sz="2500">
                <a:solidFill>
                  <a:srgbClr val="FFFFFF"/>
                </a:solidFill>
              </a:rPr>
              <a:t>From design to production</a:t>
            </a:r>
            <a:endParaRPr sz="2500">
              <a:solidFill>
                <a:srgbClr val="FFFFFF"/>
              </a:solidFill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■"/>
            </a:pPr>
            <a:r>
              <a:rPr lang="en" sz="2500">
                <a:solidFill>
                  <a:srgbClr val="FFFFFF"/>
                </a:solidFill>
              </a:rPr>
              <a:t>Started 2-3 months</a:t>
            </a:r>
            <a:endParaRPr sz="2500">
              <a:solidFill>
                <a:srgbClr val="FFFFFF"/>
              </a:solidFill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■"/>
            </a:pPr>
            <a:r>
              <a:rPr lang="en" sz="2500">
                <a:solidFill>
                  <a:srgbClr val="FFFFFF"/>
                </a:solidFill>
              </a:rPr>
              <a:t>Ended 6-9 months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Cost of a rewrite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Old Standard TT"/>
              <a:buChar char="●"/>
            </a:pPr>
            <a:r>
              <a:rPr lang="en" sz="2500">
                <a:solidFill>
                  <a:srgbClr val="FFFFFF"/>
                </a:solidFill>
              </a:rPr>
              <a:t>Supporting Existing Features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" sz="2500">
                <a:solidFill>
                  <a:srgbClr val="FFFFFF"/>
                </a:solidFill>
              </a:rPr>
              <a:t>Increase in</a:t>
            </a:r>
            <a:endParaRPr sz="2500">
              <a:solidFill>
                <a:srgbClr val="FFFFFF"/>
              </a:solidFill>
            </a:endParaRPr>
          </a:p>
          <a:p>
            <a:pPr indent="-3873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■"/>
            </a:pPr>
            <a:r>
              <a:rPr lang="en" sz="2500">
                <a:solidFill>
                  <a:srgbClr val="FFFFFF"/>
                </a:solidFill>
              </a:rPr>
              <a:t>Bugs reported</a:t>
            </a:r>
            <a:endParaRPr sz="2500">
              <a:solidFill>
                <a:srgbClr val="FFFFFF"/>
              </a:solidFill>
            </a:endParaRPr>
          </a:p>
          <a:p>
            <a:pPr indent="-3873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■"/>
            </a:pPr>
            <a:r>
              <a:rPr lang="en" sz="2500">
                <a:solidFill>
                  <a:srgbClr val="FFFFFF"/>
                </a:solidFill>
              </a:rPr>
              <a:t>LSI’s</a:t>
            </a:r>
            <a:endParaRPr sz="2500">
              <a:solidFill>
                <a:srgbClr val="FFFFFF"/>
              </a:solidFill>
            </a:endParaRPr>
          </a:p>
          <a:p>
            <a:pPr indent="-3873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■"/>
            </a:pPr>
            <a:r>
              <a:rPr lang="en" sz="2500">
                <a:solidFill>
                  <a:srgbClr val="FFFFFF"/>
                </a:solidFill>
              </a:rPr>
              <a:t>Error Rates </a:t>
            </a:r>
            <a:endParaRPr sz="2500">
              <a:solidFill>
                <a:srgbClr val="FFFFFF"/>
              </a:solidFill>
            </a:endParaRPr>
          </a:p>
          <a:p>
            <a:pPr indent="-3873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■"/>
            </a:pPr>
            <a:r>
              <a:rPr lang="en" sz="2500">
                <a:solidFill>
                  <a:srgbClr val="FFFFFF"/>
                </a:solidFill>
              </a:rPr>
              <a:t>Time to diagnose/deloy fix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Cost of a rewrite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71600"/>
            <a:ext cx="4321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Old Standard TT"/>
              <a:buChar char="●"/>
            </a:pPr>
            <a:r>
              <a:rPr lang="en" sz="2500">
                <a:solidFill>
                  <a:srgbClr val="FFFFFF"/>
                </a:solidFill>
              </a:rPr>
              <a:t>Attracting Talent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" sz="2500">
                <a:solidFill>
                  <a:srgbClr val="FFFFFF"/>
                </a:solidFill>
              </a:rPr>
              <a:t>Growth Period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" sz="2500">
                <a:solidFill>
                  <a:srgbClr val="FFFFFF"/>
                </a:solidFill>
              </a:rPr>
              <a:t>Attracting top talent difficult</a:t>
            </a:r>
            <a:endParaRPr sz="2500">
              <a:solidFill>
                <a:srgbClr val="FFFFFF"/>
              </a:solidFill>
            </a:endParaRPr>
          </a:p>
          <a:p>
            <a:pPr indent="-3873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■"/>
            </a:pPr>
            <a:r>
              <a:rPr lang="en" sz="2500">
                <a:solidFill>
                  <a:srgbClr val="FFFFFF"/>
                </a:solidFill>
              </a:rPr>
              <a:t>Older tech not attractive</a:t>
            </a:r>
            <a:endParaRPr sz="2500">
              <a:solidFill>
                <a:srgbClr val="FFFFFF"/>
              </a:solidFill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750" y="1171600"/>
            <a:ext cx="4490551" cy="303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4427600" y="4419000"/>
            <a:ext cx="44046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Source: </a:t>
            </a:r>
            <a:r>
              <a:rPr lang="en" sz="1300">
                <a:solidFill>
                  <a:srgbClr val="FFFFFF"/>
                </a:solidFill>
              </a:rPr>
              <a:t>Stack Overflow -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https://bit.ly/2OR4Wse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512700" y="1893300"/>
            <a:ext cx="41565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decided on Vue.js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927" y="840950"/>
            <a:ext cx="4099950" cy="412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Selection Process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71600"/>
            <a:ext cx="85206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" sz="2600">
                <a:solidFill>
                  <a:schemeClr val="lt1"/>
                </a:solidFill>
              </a:rPr>
              <a:t>3 Frameworks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" sz="2600">
                <a:solidFill>
                  <a:schemeClr val="lt1"/>
                </a:solidFill>
              </a:rPr>
              <a:t>React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" sz="2600">
                <a:solidFill>
                  <a:schemeClr val="lt1"/>
                </a:solidFill>
              </a:rPr>
              <a:t>Angular 5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" sz="2600">
                <a:solidFill>
                  <a:schemeClr val="lt1"/>
                </a:solidFill>
              </a:rPr>
              <a:t>Vue.js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" sz="2600">
                <a:solidFill>
                  <a:schemeClr val="lt1"/>
                </a:solidFill>
              </a:rPr>
              <a:t>Centralized State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" sz="2600">
                <a:solidFill>
                  <a:schemeClr val="lt1"/>
                </a:solidFill>
              </a:rPr>
              <a:t>Flux/Redux/Vuex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" sz="2600">
                <a:solidFill>
                  <a:schemeClr val="lt1"/>
                </a:solidFill>
              </a:rPr>
              <a:t>Proof of concept</a:t>
            </a:r>
            <a:endParaRPr sz="2600">
              <a:solidFill>
                <a:schemeClr val="lt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" sz="2600">
                <a:solidFill>
                  <a:schemeClr val="lt1"/>
                </a:solidFill>
              </a:rPr>
              <a:t>Auction List 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9"/>
          <p:cNvGrpSpPr/>
          <p:nvPr/>
        </p:nvGrpSpPr>
        <p:grpSpPr>
          <a:xfrm>
            <a:off x="4266288" y="1058182"/>
            <a:ext cx="4453662" cy="3904395"/>
            <a:chOff x="4266401" y="1710125"/>
            <a:chExt cx="3710149" cy="3252578"/>
          </a:xfrm>
        </p:grpSpPr>
        <p:pic>
          <p:nvPicPr>
            <p:cNvPr id="186" name="Google Shape;18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66401" y="3300954"/>
              <a:ext cx="1663750" cy="1661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66925" y="3253075"/>
              <a:ext cx="1709625" cy="170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18200" y="1710125"/>
              <a:ext cx="1990174" cy="1990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Vue.js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171600"/>
            <a:ext cx="62484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Pros</a:t>
            </a:r>
            <a:endParaRPr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lang="en" sz="2100">
                <a:solidFill>
                  <a:schemeClr val="lt1"/>
                </a:solidFill>
              </a:rPr>
              <a:t>Similar syntax</a:t>
            </a:r>
            <a:endParaRPr sz="2100">
              <a:solidFill>
                <a:schemeClr val="lt1"/>
              </a:solidFill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</a:pPr>
            <a:r>
              <a:rPr lang="en" sz="2100">
                <a:solidFill>
                  <a:schemeClr val="lt1"/>
                </a:solidFill>
              </a:rPr>
              <a:t>v-if/ng-if</a:t>
            </a:r>
            <a:endParaRPr sz="2100">
              <a:solidFill>
                <a:schemeClr val="lt1"/>
              </a:solidFill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</a:pPr>
            <a:r>
              <a:rPr lang="en" sz="2100">
                <a:solidFill>
                  <a:schemeClr val="lt1"/>
                </a:solidFill>
              </a:rPr>
              <a:t>v-show/ng-show</a:t>
            </a:r>
            <a:endParaRPr sz="2100">
              <a:solidFill>
                <a:schemeClr val="lt1"/>
              </a:solidFill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</a:pPr>
            <a:r>
              <a:rPr lang="en" sz="2100">
                <a:solidFill>
                  <a:schemeClr val="lt1"/>
                </a:solidFill>
              </a:rPr>
              <a:t>v-for/ng-for</a:t>
            </a:r>
            <a:endParaRPr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lang="en" sz="2100">
                <a:solidFill>
                  <a:schemeClr val="lt1"/>
                </a:solidFill>
              </a:rPr>
              <a:t>Ease of setup and deployment</a:t>
            </a:r>
            <a:endParaRPr sz="2100">
              <a:solidFill>
                <a:schemeClr val="lt1"/>
              </a:solidFill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</a:pPr>
            <a:r>
              <a:rPr lang="en" sz="2100">
                <a:solidFill>
                  <a:schemeClr val="lt1"/>
                </a:solidFill>
              </a:rPr>
              <a:t>Vue CLI</a:t>
            </a:r>
            <a:endParaRPr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lang="en" sz="2100">
                <a:solidFill>
                  <a:schemeClr val="lt1"/>
                </a:solidFill>
              </a:rPr>
              <a:t>Single file components</a:t>
            </a:r>
            <a:endParaRPr sz="2100">
              <a:solidFill>
                <a:schemeClr val="lt1"/>
              </a:solidFill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</a:pPr>
            <a:r>
              <a:rPr lang="en" sz="2100">
                <a:solidFill>
                  <a:schemeClr val="lt1"/>
                </a:solidFill>
              </a:rPr>
              <a:t>Single responsibility</a:t>
            </a:r>
            <a:endParaRPr sz="2100">
              <a:solidFill>
                <a:schemeClr val="lt1"/>
              </a:solidFill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</a:pPr>
            <a:r>
              <a:rPr lang="en" sz="2100">
                <a:solidFill>
                  <a:schemeClr val="lt1"/>
                </a:solidFill>
              </a:rPr>
              <a:t>Easier re-use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500" y="1432200"/>
            <a:ext cx="2279100" cy="2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Vue.js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171600"/>
            <a:ext cx="62484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lang="en" sz="2100">
                <a:solidFill>
                  <a:schemeClr val="lt1"/>
                </a:solidFill>
              </a:rPr>
              <a:t>Not developed by a major company</a:t>
            </a:r>
            <a:endParaRPr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lang="en" sz="2100">
                <a:solidFill>
                  <a:schemeClr val="lt1"/>
                </a:solidFill>
              </a:rPr>
              <a:t>Not as widely adopted as React or Angular</a:t>
            </a:r>
            <a:endParaRPr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lang="en" sz="2100">
                <a:solidFill>
                  <a:schemeClr val="lt1"/>
                </a:solidFill>
              </a:rPr>
              <a:t>Large scale applications can become difficult to maintain/manage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500" y="1432200"/>
            <a:ext cx="2279100" cy="2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Vue To A Kill</a:t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AngularJS To Vue.js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025" y="1251475"/>
            <a:ext cx="2850250" cy="33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00" y="119100"/>
            <a:ext cx="3311575" cy="14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512700" y="1893300"/>
            <a:ext cx="49434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Measuring Success (and failure)</a:t>
            </a:r>
            <a:endParaRPr sz="5600"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125" y="861700"/>
            <a:ext cx="3589750" cy="35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Measuring Success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11700" y="1171600"/>
            <a:ext cx="52113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" sz="2800">
                <a:solidFill>
                  <a:schemeClr val="lt1"/>
                </a:solidFill>
              </a:rPr>
              <a:t>Define and honor a delivery date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July 22 2019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Deliver within 1 week of committed delivery date</a:t>
            </a:r>
            <a:endParaRPr sz="2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299" y="1171601"/>
            <a:ext cx="3567576" cy="3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Measuring Success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1171600"/>
            <a:ext cx="85206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lang="en" sz="2700">
                <a:solidFill>
                  <a:schemeClr val="lt1"/>
                </a:solidFill>
              </a:rPr>
              <a:t>Improve app performance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" sz="2700">
                <a:solidFill>
                  <a:schemeClr val="lt1"/>
                </a:solidFill>
              </a:rPr>
              <a:t>Page load times &lt; 1 second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" sz="2700">
                <a:solidFill>
                  <a:schemeClr val="lt1"/>
                </a:solidFill>
              </a:rPr>
              <a:t>APDEX</a:t>
            </a:r>
            <a:endParaRPr sz="2700">
              <a:solidFill>
                <a:schemeClr val="lt1"/>
              </a:solidFill>
            </a:endParaRPr>
          </a:p>
          <a:p>
            <a:pPr indent="-4000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■"/>
            </a:pPr>
            <a:r>
              <a:rPr lang="en" sz="2700">
                <a:solidFill>
                  <a:schemeClr val="lt1"/>
                </a:solidFill>
              </a:rPr>
              <a:t>Set for 2 seconds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" sz="2700">
                <a:solidFill>
                  <a:schemeClr val="lt1"/>
                </a:solidFill>
              </a:rPr>
              <a:t>BrowserInteraction duration</a:t>
            </a:r>
            <a:endParaRPr sz="2700">
              <a:solidFill>
                <a:schemeClr val="lt1"/>
              </a:solidFill>
            </a:endParaRPr>
          </a:p>
          <a:p>
            <a:pPr indent="-4000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■"/>
            </a:pPr>
            <a:r>
              <a:rPr lang="en" sz="2700">
                <a:solidFill>
                  <a:schemeClr val="lt1"/>
                </a:solidFill>
              </a:rPr>
              <a:t>3 seconds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Measuring Success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171600"/>
            <a:ext cx="85206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Char char="●"/>
            </a:pPr>
            <a:r>
              <a:rPr lang="en" sz="3400">
                <a:solidFill>
                  <a:schemeClr val="lt1"/>
                </a:solidFill>
              </a:rPr>
              <a:t>Observe Error Budget</a:t>
            </a:r>
            <a:endParaRPr sz="3400">
              <a:solidFill>
                <a:schemeClr val="lt1"/>
              </a:solidFill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Char char="○"/>
            </a:pPr>
            <a:r>
              <a:rPr lang="en" sz="3400">
                <a:solidFill>
                  <a:schemeClr val="lt1"/>
                </a:solidFill>
              </a:rPr>
              <a:t>1 or fewer LSI’s during life of project</a:t>
            </a:r>
            <a:endParaRPr sz="34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Measuring Success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11700" y="1171600"/>
            <a:ext cx="85206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lang="en" sz="3300">
                <a:solidFill>
                  <a:schemeClr val="lt1"/>
                </a:solidFill>
              </a:rPr>
              <a:t>Generate Robust documentation</a:t>
            </a:r>
            <a:endParaRPr sz="3300">
              <a:solidFill>
                <a:schemeClr val="lt1"/>
              </a:solidFill>
            </a:endParaRPr>
          </a:p>
          <a:p>
            <a:pPr indent="-438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○"/>
            </a:pPr>
            <a:r>
              <a:rPr lang="en" sz="3300">
                <a:solidFill>
                  <a:schemeClr val="lt1"/>
                </a:solidFill>
              </a:rPr>
              <a:t>Implement Storybook component library</a:t>
            </a:r>
            <a:endParaRPr sz="3300">
              <a:solidFill>
                <a:schemeClr val="lt1"/>
              </a:solidFill>
            </a:endParaRPr>
          </a:p>
          <a:p>
            <a:pPr indent="-438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■"/>
            </a:pPr>
            <a:r>
              <a:rPr lang="en" sz="3300">
                <a:solidFill>
                  <a:schemeClr val="lt1"/>
                </a:solidFill>
              </a:rPr>
              <a:t>Include documents on each component</a:t>
            </a:r>
            <a:endParaRPr sz="3300">
              <a:solidFill>
                <a:schemeClr val="lt1"/>
              </a:solidFill>
            </a:endParaRPr>
          </a:p>
          <a:p>
            <a:pPr indent="-438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○"/>
            </a:pPr>
            <a:r>
              <a:rPr lang="en" sz="3300">
                <a:solidFill>
                  <a:schemeClr val="lt1"/>
                </a:solidFill>
              </a:rPr>
              <a:t>Documentation generated for each release</a:t>
            </a:r>
            <a:endParaRPr sz="3300">
              <a:solidFill>
                <a:schemeClr val="lt1"/>
              </a:solidFill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Measuring Success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11700" y="1171600"/>
            <a:ext cx="85206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lang="en" sz="3300">
                <a:solidFill>
                  <a:schemeClr val="lt1"/>
                </a:solidFill>
              </a:rPr>
              <a:t>Improve unit test coverage</a:t>
            </a:r>
            <a:endParaRPr sz="3300">
              <a:solidFill>
                <a:schemeClr val="lt1"/>
              </a:solidFill>
            </a:endParaRPr>
          </a:p>
          <a:p>
            <a:pPr indent="-438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○"/>
            </a:pPr>
            <a:r>
              <a:rPr lang="en" sz="3300">
                <a:solidFill>
                  <a:schemeClr val="lt1"/>
                </a:solidFill>
              </a:rPr>
              <a:t>&gt; 30%</a:t>
            </a:r>
            <a:endParaRPr sz="3300">
              <a:solidFill>
                <a:schemeClr val="lt1"/>
              </a:solidFill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512700" y="1893300"/>
            <a:ext cx="49434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Our </a:t>
            </a:r>
            <a:r>
              <a:rPr lang="en" sz="5600"/>
              <a:t>Architecture</a:t>
            </a:r>
            <a:endParaRPr sz="5600"/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Legacy System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11700" y="1171600"/>
            <a:ext cx="48870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Grunt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Uglify minified static assets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Manually linked JS/CSS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Web servers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Load Balanced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Docker containers</a:t>
            </a:r>
            <a:endParaRPr sz="2300">
              <a:solidFill>
                <a:schemeClr val="lt1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</a:pPr>
            <a:r>
              <a:rPr lang="en" sz="2400">
                <a:solidFill>
                  <a:schemeClr val="lt1"/>
                </a:solidFill>
              </a:rPr>
              <a:t>NGINX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</a:pPr>
            <a:r>
              <a:rPr lang="en" sz="2400">
                <a:solidFill>
                  <a:schemeClr val="lt1"/>
                </a:solidFill>
              </a:rPr>
              <a:t>PH</a:t>
            </a:r>
            <a:r>
              <a:rPr lang="en" sz="2400">
                <a:solidFill>
                  <a:schemeClr val="lt1"/>
                </a:solidFill>
              </a:rPr>
              <a:t>P</a:t>
            </a:r>
            <a:endParaRPr sz="24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Legacy System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171600"/>
            <a:ext cx="83601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" sz="2500">
                <a:solidFill>
                  <a:schemeClr val="lt1"/>
                </a:solidFill>
              </a:rPr>
              <a:t>Redis instance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" sz="2500">
                <a:solidFill>
                  <a:schemeClr val="lt1"/>
                </a:solidFill>
              </a:rPr>
              <a:t>Session Data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" sz="2500">
                <a:solidFill>
                  <a:schemeClr val="lt1"/>
                </a:solidFill>
              </a:rPr>
              <a:t>Client storage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" sz="2500">
                <a:solidFill>
                  <a:schemeClr val="lt1"/>
                </a:solidFill>
              </a:rPr>
              <a:t>PHP cookie for session data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" sz="2500">
                <a:solidFill>
                  <a:schemeClr val="lt1"/>
                </a:solidFill>
              </a:rPr>
              <a:t>localStorage for misc data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Vue System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311700" y="1171600"/>
            <a:ext cx="53751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Vue CLI 3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900">
                <a:solidFill>
                  <a:schemeClr val="lt1"/>
                </a:solidFill>
              </a:rPr>
              <a:t>Webpack 4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900">
                <a:solidFill>
                  <a:schemeClr val="lt1"/>
                </a:solidFill>
              </a:rPr>
              <a:t>Babel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900">
                <a:solidFill>
                  <a:schemeClr val="lt1"/>
                </a:solidFill>
              </a:rPr>
              <a:t>.env configs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Web servers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900">
                <a:solidFill>
                  <a:schemeClr val="lt1"/>
                </a:solidFill>
              </a:rPr>
              <a:t>Load Balanced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900">
                <a:solidFill>
                  <a:schemeClr val="lt1"/>
                </a:solidFill>
              </a:rPr>
              <a:t>Docker containers</a:t>
            </a:r>
            <a:endParaRPr sz="1900">
              <a:solidFill>
                <a:schemeClr val="lt1"/>
              </a:solidFill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</a:pPr>
            <a:r>
              <a:rPr lang="en" sz="1900">
                <a:solidFill>
                  <a:schemeClr val="lt1"/>
                </a:solidFill>
              </a:rPr>
              <a:t>NGINX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Service Worker/PWA Support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900">
                <a:solidFill>
                  <a:schemeClr val="lt1"/>
                </a:solidFill>
              </a:rPr>
              <a:t>Pre-cache static assets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900">
                <a:solidFill>
                  <a:schemeClr val="lt1"/>
                </a:solidFill>
              </a:rPr>
              <a:t>Handles application updates.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got here...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Vue System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311700" y="1171600"/>
            <a:ext cx="5375100" cy="23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" sz="2500">
                <a:solidFill>
                  <a:schemeClr val="lt1"/>
                </a:solidFill>
              </a:rPr>
              <a:t>Client Storage</a:t>
            </a:r>
            <a:endParaRPr sz="2500">
              <a:solidFill>
                <a:schemeClr val="lt1"/>
              </a:solidFill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</a:pPr>
            <a:r>
              <a:rPr lang="en" sz="3100">
                <a:solidFill>
                  <a:schemeClr val="lt1"/>
                </a:solidFill>
              </a:rPr>
              <a:t>localStorage </a:t>
            </a:r>
            <a:endParaRPr sz="3100">
              <a:solidFill>
                <a:schemeClr val="lt1"/>
              </a:solidFill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</a:pPr>
            <a:r>
              <a:rPr lang="en" sz="2500">
                <a:solidFill>
                  <a:schemeClr val="lt1"/>
                </a:solidFill>
              </a:rPr>
              <a:t>IndexDB</a:t>
            </a:r>
            <a:endParaRPr sz="2500">
              <a:solidFill>
                <a:schemeClr val="lt1"/>
              </a:solidFill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</a:pPr>
            <a:r>
              <a:rPr lang="en" sz="2500">
                <a:solidFill>
                  <a:schemeClr val="lt1"/>
                </a:solidFill>
              </a:rPr>
              <a:t>Service worker cache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70000"/>
            <a:ext cx="8839197" cy="114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512700" y="1893300"/>
            <a:ext cx="52413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Angular/Vue Integration</a:t>
            </a:r>
            <a:endParaRPr sz="5500"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400" y="867426"/>
            <a:ext cx="3085199" cy="3060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Integration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311700" y="1171600"/>
            <a:ext cx="70722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" sz="2500">
                <a:solidFill>
                  <a:schemeClr val="lt1"/>
                </a:solidFill>
              </a:rPr>
              <a:t>Git submodule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" sz="2500">
                <a:solidFill>
                  <a:schemeClr val="lt1"/>
                </a:solidFill>
              </a:rPr>
              <a:t>Vue repo as submodule of Angular repo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" sz="2500">
                <a:solidFill>
                  <a:schemeClr val="lt1"/>
                </a:solidFill>
              </a:rPr>
              <a:t>Clear </a:t>
            </a:r>
            <a:r>
              <a:rPr lang="en" sz="2500">
                <a:solidFill>
                  <a:schemeClr val="lt1"/>
                </a:solidFill>
              </a:rPr>
              <a:t>separation of legacy code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" sz="2500">
                <a:solidFill>
                  <a:schemeClr val="lt1"/>
                </a:solidFill>
              </a:rPr>
              <a:t>No risk of accidental coupling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" sz="2500">
                <a:solidFill>
                  <a:schemeClr val="lt1"/>
                </a:solidFill>
              </a:rPr>
              <a:t>Can expose Vue components to Angular</a:t>
            </a:r>
            <a:endParaRPr sz="25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Integration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11700" y="1171600"/>
            <a:ext cx="70722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lang="en" sz="2700">
                <a:solidFill>
                  <a:schemeClr val="lt1"/>
                </a:solidFill>
              </a:rPr>
              <a:t>Git submodule</a:t>
            </a:r>
            <a:endParaRPr sz="2700">
              <a:solidFill>
                <a:schemeClr val="lt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" sz="2300">
                <a:solidFill>
                  <a:schemeClr val="lt1"/>
                </a:solidFill>
              </a:rPr>
              <a:t>Separate deployments</a:t>
            </a:r>
            <a:endParaRPr sz="2300">
              <a:solidFill>
                <a:schemeClr val="lt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" sz="2300">
                <a:solidFill>
                  <a:schemeClr val="lt1"/>
                </a:solidFill>
              </a:rPr>
              <a:t>Easier local development</a:t>
            </a:r>
            <a:endParaRPr sz="2300">
              <a:solidFill>
                <a:schemeClr val="lt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" sz="2300">
                <a:solidFill>
                  <a:schemeClr val="lt1"/>
                </a:solidFill>
              </a:rPr>
              <a:t>Cleaner cutover once migration is complete.</a:t>
            </a:r>
            <a:endParaRPr sz="2300">
              <a:solidFill>
                <a:schemeClr val="lt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■"/>
            </a:pPr>
            <a:r>
              <a:rPr lang="en" sz="2300">
                <a:solidFill>
                  <a:schemeClr val="lt1"/>
                </a:solidFill>
              </a:rPr>
              <a:t>Less tech debt.</a:t>
            </a:r>
            <a:endParaRPr sz="27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Integration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11700" y="1171600"/>
            <a:ext cx="70722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lang="en" sz="2700">
                <a:solidFill>
                  <a:schemeClr val="lt1"/>
                </a:solidFill>
              </a:rPr>
              <a:t>Feature Development</a:t>
            </a:r>
            <a:endParaRPr sz="2700">
              <a:solidFill>
                <a:schemeClr val="lt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" sz="2300">
                <a:solidFill>
                  <a:schemeClr val="lt1"/>
                </a:solidFill>
              </a:rPr>
              <a:t>All new features in Vue</a:t>
            </a:r>
            <a:endParaRPr sz="2300">
              <a:solidFill>
                <a:schemeClr val="lt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■"/>
            </a:pPr>
            <a:r>
              <a:rPr lang="en" sz="2300">
                <a:solidFill>
                  <a:schemeClr val="lt1"/>
                </a:solidFill>
              </a:rPr>
              <a:t>Limit feature duplication when possible</a:t>
            </a:r>
            <a:endParaRPr sz="2300">
              <a:solidFill>
                <a:schemeClr val="lt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" sz="2300">
                <a:solidFill>
                  <a:schemeClr val="lt1"/>
                </a:solidFill>
              </a:rPr>
              <a:t>Expose Vue components via iframe</a:t>
            </a:r>
            <a:endParaRPr sz="2300">
              <a:solidFill>
                <a:schemeClr val="lt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■"/>
            </a:pPr>
            <a:r>
              <a:rPr lang="en" sz="2300">
                <a:solidFill>
                  <a:schemeClr val="lt1"/>
                </a:solidFill>
              </a:rPr>
              <a:t>Components prop-based (no Vuex)</a:t>
            </a:r>
            <a:endParaRPr sz="2300">
              <a:solidFill>
                <a:schemeClr val="lt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■"/>
            </a:pPr>
            <a:r>
              <a:rPr lang="en" sz="2300">
                <a:solidFill>
                  <a:schemeClr val="lt1"/>
                </a:solidFill>
              </a:rPr>
              <a:t>Window events for communication</a:t>
            </a:r>
            <a:endParaRPr sz="2300">
              <a:solidFill>
                <a:schemeClr val="lt1"/>
              </a:solidFill>
            </a:endParaRPr>
          </a:p>
          <a:p>
            <a:pPr indent="-374650" lvl="3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Ex: AMP Audio Player</a:t>
            </a:r>
            <a:endParaRPr sz="23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Integration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311700" y="1171600"/>
            <a:ext cx="70722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" sz="2900">
                <a:solidFill>
                  <a:schemeClr val="lt1"/>
                </a:solidFill>
              </a:rPr>
              <a:t>Service Worker</a:t>
            </a:r>
            <a:endParaRPr sz="29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" sz="2500">
                <a:solidFill>
                  <a:schemeClr val="lt1"/>
                </a:solidFill>
              </a:rPr>
              <a:t>Vue CLI PWA plugin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" sz="2500">
                <a:solidFill>
                  <a:schemeClr val="lt1"/>
                </a:solidFill>
              </a:rPr>
              <a:t>Pros:</a:t>
            </a:r>
            <a:endParaRPr sz="2500">
              <a:solidFill>
                <a:schemeClr val="lt1"/>
              </a:solidFill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</a:pPr>
            <a:r>
              <a:rPr lang="en" sz="2500">
                <a:solidFill>
                  <a:schemeClr val="lt1"/>
                </a:solidFill>
              </a:rPr>
              <a:t>Cache layer </a:t>
            </a:r>
            <a:endParaRPr sz="2500">
              <a:solidFill>
                <a:schemeClr val="lt1"/>
              </a:solidFill>
            </a:endParaRPr>
          </a:p>
          <a:p>
            <a:pPr indent="-387350" lvl="3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" sz="2500">
                <a:solidFill>
                  <a:schemeClr val="lt1"/>
                </a:solidFill>
              </a:rPr>
              <a:t>Improve load times</a:t>
            </a:r>
            <a:endParaRPr sz="2500">
              <a:solidFill>
                <a:schemeClr val="lt1"/>
              </a:solidFill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</a:pPr>
            <a:r>
              <a:rPr lang="en" sz="2500">
                <a:solidFill>
                  <a:schemeClr val="lt1"/>
                </a:solidFill>
              </a:rPr>
              <a:t>Background updates</a:t>
            </a:r>
            <a:endParaRPr sz="2500">
              <a:solidFill>
                <a:schemeClr val="lt1"/>
              </a:solidFill>
            </a:endParaRPr>
          </a:p>
          <a:p>
            <a:pPr indent="-387350" lvl="3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" sz="2500">
                <a:solidFill>
                  <a:schemeClr val="lt1"/>
                </a:solidFill>
              </a:rPr>
              <a:t>Prompt for reload</a:t>
            </a:r>
            <a:endParaRPr sz="2500">
              <a:solidFill>
                <a:schemeClr val="lt1"/>
              </a:solidFill>
            </a:endParaRPr>
          </a:p>
          <a:p>
            <a:pPr indent="-387350" lvl="3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" sz="2500">
                <a:solidFill>
                  <a:schemeClr val="lt1"/>
                </a:solidFill>
              </a:rPr>
              <a:t>Force refresh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Integration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3" name="Google Shape;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11700" y="1171600"/>
            <a:ext cx="70722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" sz="2900">
                <a:solidFill>
                  <a:schemeClr val="lt1"/>
                </a:solidFill>
              </a:rPr>
              <a:t>Service Worker</a:t>
            </a:r>
            <a:endParaRPr sz="29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" sz="2500">
                <a:solidFill>
                  <a:schemeClr val="lt1"/>
                </a:solidFill>
              </a:rPr>
              <a:t>Cons:</a:t>
            </a:r>
            <a:endParaRPr sz="2500">
              <a:solidFill>
                <a:schemeClr val="lt1"/>
              </a:solidFill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</a:pPr>
            <a:r>
              <a:rPr lang="en" sz="2500">
                <a:solidFill>
                  <a:schemeClr val="lt1"/>
                </a:solidFill>
              </a:rPr>
              <a:t>Increased complexity</a:t>
            </a:r>
            <a:endParaRPr sz="2500">
              <a:solidFill>
                <a:schemeClr val="lt1"/>
              </a:solidFill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</a:pPr>
            <a:r>
              <a:rPr lang="en" sz="2500">
                <a:solidFill>
                  <a:schemeClr val="lt1"/>
                </a:solidFill>
              </a:rPr>
              <a:t>Difficult to debug/test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512700" y="1893300"/>
            <a:ext cx="52413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OKR Results</a:t>
            </a:r>
            <a:endParaRPr sz="5500"/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500" y="1987950"/>
            <a:ext cx="25527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OKR Results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7" name="Google Shape;337;p50"/>
          <p:cNvSpPr txBox="1"/>
          <p:nvPr>
            <p:ph idx="1" type="body"/>
          </p:nvPr>
        </p:nvSpPr>
        <p:spPr>
          <a:xfrm>
            <a:off x="311700" y="1171600"/>
            <a:ext cx="4260300" cy="20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" sz="2800">
                <a:solidFill>
                  <a:schemeClr val="lt1"/>
                </a:solidFill>
              </a:rPr>
              <a:t>Define and honor a delivery date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July 22 2019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" sz="2800">
                <a:solidFill>
                  <a:schemeClr val="lt1"/>
                </a:solidFill>
              </a:rPr>
              <a:t>Deliver within 1 week of committed delivery date</a:t>
            </a:r>
            <a:endParaRPr sz="2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idx="1" type="body"/>
          </p:nvPr>
        </p:nvSpPr>
        <p:spPr>
          <a:xfrm>
            <a:off x="4572000" y="1171600"/>
            <a:ext cx="4260300" cy="20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●"/>
            </a:pPr>
            <a:r>
              <a:rPr lang="en" sz="2800">
                <a:solidFill>
                  <a:srgbClr val="FF0000"/>
                </a:solidFill>
              </a:rPr>
              <a:t>Result:</a:t>
            </a:r>
            <a:endParaRPr sz="2800">
              <a:solidFill>
                <a:srgbClr val="FF0000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○"/>
            </a:pPr>
            <a:r>
              <a:rPr lang="en" sz="2800">
                <a:solidFill>
                  <a:srgbClr val="FF0000"/>
                </a:solidFill>
              </a:rPr>
              <a:t>Sept. 10th 2019</a:t>
            </a:r>
            <a:endParaRPr sz="28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rgbClr val="FF0000"/>
              </a:solidFill>
            </a:endParaRPr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113" y="2504750"/>
            <a:ext cx="2376063" cy="24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Measuring Success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6" name="Google Shape;346;p51"/>
          <p:cNvSpPr txBox="1"/>
          <p:nvPr>
            <p:ph idx="1" type="body"/>
          </p:nvPr>
        </p:nvSpPr>
        <p:spPr>
          <a:xfrm>
            <a:off x="311700" y="1171600"/>
            <a:ext cx="42603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Improve app performance</a:t>
            </a:r>
            <a:endParaRPr sz="2300">
              <a:solidFill>
                <a:schemeClr val="lt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" sz="2300">
                <a:solidFill>
                  <a:schemeClr val="lt1"/>
                </a:solidFill>
              </a:rPr>
              <a:t>Page load times &lt; 1 second</a:t>
            </a:r>
            <a:endParaRPr sz="2300">
              <a:solidFill>
                <a:schemeClr val="lt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" sz="2300">
                <a:solidFill>
                  <a:schemeClr val="lt1"/>
                </a:solidFill>
              </a:rPr>
              <a:t>APDEX</a:t>
            </a:r>
            <a:endParaRPr sz="2300">
              <a:solidFill>
                <a:schemeClr val="lt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■"/>
            </a:pPr>
            <a:r>
              <a:rPr lang="en" sz="2300">
                <a:solidFill>
                  <a:schemeClr val="lt1"/>
                </a:solidFill>
              </a:rPr>
              <a:t>Set for 2 seconds</a:t>
            </a:r>
            <a:endParaRPr sz="2300">
              <a:solidFill>
                <a:schemeClr val="lt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" sz="2300">
                <a:solidFill>
                  <a:schemeClr val="lt1"/>
                </a:solidFill>
              </a:rPr>
              <a:t>BrowserInteraction duration</a:t>
            </a:r>
            <a:endParaRPr sz="2300">
              <a:solidFill>
                <a:schemeClr val="lt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■"/>
            </a:pPr>
            <a:r>
              <a:rPr lang="en" sz="2300">
                <a:solidFill>
                  <a:schemeClr val="lt1"/>
                </a:solidFill>
              </a:rPr>
              <a:t>3 seconds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347" name="Google Shape;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1"/>
          <p:cNvSpPr txBox="1"/>
          <p:nvPr>
            <p:ph idx="1" type="body"/>
          </p:nvPr>
        </p:nvSpPr>
        <p:spPr>
          <a:xfrm>
            <a:off x="4572000" y="1171600"/>
            <a:ext cx="4260300" cy="379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Results:</a:t>
            </a:r>
            <a:endParaRPr sz="2300">
              <a:solidFill>
                <a:schemeClr val="lt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" sz="2300">
                <a:solidFill>
                  <a:schemeClr val="lt1"/>
                </a:solidFill>
              </a:rPr>
              <a:t>Time-to-first-byte</a:t>
            </a:r>
            <a:endParaRPr sz="2300">
              <a:solidFill>
                <a:schemeClr val="lt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300"/>
              <a:buChar char="■"/>
            </a:pPr>
            <a:r>
              <a:rPr lang="en" sz="2300">
                <a:solidFill>
                  <a:srgbClr val="00FF00"/>
                </a:solidFill>
              </a:rPr>
              <a:t>0.1 - 0.3 secs</a:t>
            </a:r>
            <a:endParaRPr sz="2300">
              <a:solidFill>
                <a:srgbClr val="00FF00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■"/>
            </a:pPr>
            <a:r>
              <a:rPr lang="en" sz="2300">
                <a:solidFill>
                  <a:srgbClr val="FF0000"/>
                </a:solidFill>
              </a:rPr>
              <a:t>3-4 seconds total</a:t>
            </a:r>
            <a:endParaRPr sz="2300">
              <a:solidFill>
                <a:srgbClr val="FF0000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" sz="2300">
                <a:solidFill>
                  <a:schemeClr val="lt1"/>
                </a:solidFill>
              </a:rPr>
              <a:t>APDEX</a:t>
            </a:r>
            <a:endParaRPr sz="2300">
              <a:solidFill>
                <a:schemeClr val="lt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■"/>
            </a:pPr>
            <a:r>
              <a:rPr lang="en" sz="2300">
                <a:solidFill>
                  <a:srgbClr val="FF0000"/>
                </a:solidFill>
              </a:rPr>
              <a:t>0.75</a:t>
            </a:r>
            <a:endParaRPr sz="2300">
              <a:solidFill>
                <a:srgbClr val="FF0000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" sz="2300">
                <a:solidFill>
                  <a:schemeClr val="lt1"/>
                </a:solidFill>
              </a:rPr>
              <a:t>BrowserInteraction duration</a:t>
            </a:r>
            <a:endParaRPr sz="2300">
              <a:solidFill>
                <a:schemeClr val="lt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■"/>
            </a:pPr>
            <a:r>
              <a:rPr lang="en" sz="2300">
                <a:solidFill>
                  <a:srgbClr val="FF0000"/>
                </a:solidFill>
              </a:rPr>
              <a:t>5.89 seconds</a:t>
            </a:r>
            <a:endParaRPr sz="2300">
              <a:solidFill>
                <a:srgbClr val="FF0000"/>
              </a:solidFill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375" y="1879050"/>
            <a:ext cx="595925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brief history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71600"/>
            <a:ext cx="4618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</a:rPr>
              <a:t>Company founded 2014</a:t>
            </a:r>
            <a:endParaRPr sz="19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Launched 2015</a:t>
            </a:r>
            <a:endParaRPr sz="15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</a:rPr>
              <a:t>Dealer to Dealer automobile auctions</a:t>
            </a:r>
            <a:endParaRPr sz="19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No consumer facing product.</a:t>
            </a:r>
            <a:endParaRPr sz="15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</a:rPr>
              <a:t>20 minute durations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</a:rPr>
              <a:t>Initially only offered Titanium app</a:t>
            </a:r>
            <a:endParaRPr sz="19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iOS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Android</a:t>
            </a:r>
            <a:endParaRPr sz="15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</a:rPr>
              <a:t>Backend built on Perl and Node.js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</a:rPr>
              <a:t>No Web product beyond registration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150" y="979950"/>
            <a:ext cx="2160442" cy="378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167" y="979950"/>
            <a:ext cx="1807610" cy="3715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Measuring Success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52"/>
          <p:cNvSpPr txBox="1"/>
          <p:nvPr>
            <p:ph idx="1" type="body"/>
          </p:nvPr>
        </p:nvSpPr>
        <p:spPr>
          <a:xfrm>
            <a:off x="311700" y="1171600"/>
            <a:ext cx="42603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Observe Error Budget</a:t>
            </a:r>
            <a:endParaRPr sz="3200">
              <a:solidFill>
                <a:schemeClr val="lt1"/>
              </a:solidFill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</a:pPr>
            <a:r>
              <a:rPr lang="en" sz="3200">
                <a:solidFill>
                  <a:schemeClr val="lt1"/>
                </a:solidFill>
              </a:rPr>
              <a:t>1 or fewer LSI’s during life of project</a:t>
            </a:r>
            <a:endParaRPr sz="3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2"/>
          <p:cNvSpPr txBox="1"/>
          <p:nvPr>
            <p:ph idx="1" type="body"/>
          </p:nvPr>
        </p:nvSpPr>
        <p:spPr>
          <a:xfrm>
            <a:off x="4572000" y="1219800"/>
            <a:ext cx="42603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Results</a:t>
            </a:r>
            <a:endParaRPr sz="3200">
              <a:solidFill>
                <a:schemeClr val="lt1"/>
              </a:solidFill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Char char="○"/>
            </a:pPr>
            <a:r>
              <a:rPr lang="en" sz="3200">
                <a:solidFill>
                  <a:srgbClr val="FFFF00"/>
                </a:solidFill>
              </a:rPr>
              <a:t>1 LSI</a:t>
            </a:r>
            <a:endParaRPr sz="3200">
              <a:solidFill>
                <a:srgbClr val="FFFF00"/>
              </a:solidFill>
            </a:endParaRPr>
          </a:p>
          <a:p>
            <a:pPr indent="-431800" lvl="2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Char char="■"/>
            </a:pPr>
            <a:r>
              <a:rPr lang="en" sz="3200">
                <a:solidFill>
                  <a:srgbClr val="FFFF00"/>
                </a:solidFill>
              </a:rPr>
              <a:t>SEV 3</a:t>
            </a:r>
            <a:endParaRPr sz="3200">
              <a:solidFill>
                <a:srgbClr val="FFFF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358" name="Google Shape;3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750" y="2959896"/>
            <a:ext cx="2619450" cy="1907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Measuring Success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4" name="Google Shape;364;p53"/>
          <p:cNvSpPr txBox="1"/>
          <p:nvPr>
            <p:ph idx="1" type="body"/>
          </p:nvPr>
        </p:nvSpPr>
        <p:spPr>
          <a:xfrm>
            <a:off x="311700" y="1171600"/>
            <a:ext cx="42603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Generate Robust documentation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Implement Storybook component library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</a:pPr>
            <a:r>
              <a:rPr lang="en" sz="2000">
                <a:solidFill>
                  <a:schemeClr val="lt1"/>
                </a:solidFill>
              </a:rPr>
              <a:t>Include documents on each component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Documentation generated for each release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65" name="Google Shape;3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4572000" y="1171600"/>
            <a:ext cx="42603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Results: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Char char="○"/>
            </a:pPr>
            <a:r>
              <a:rPr lang="en" sz="2200">
                <a:solidFill>
                  <a:srgbClr val="00FF00"/>
                </a:solidFill>
              </a:rPr>
              <a:t>Completed</a:t>
            </a:r>
            <a:endParaRPr sz="2200">
              <a:solidFill>
                <a:srgbClr val="00FF00"/>
              </a:solidFill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Char char="■"/>
            </a:pPr>
            <a:r>
              <a:rPr lang="en" sz="2200">
                <a:solidFill>
                  <a:srgbClr val="00FF00"/>
                </a:solidFill>
              </a:rPr>
              <a:t>Internally hosted</a:t>
            </a:r>
            <a:endParaRPr sz="2200">
              <a:solidFill>
                <a:srgbClr val="00FF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Char char="○"/>
            </a:pPr>
            <a:r>
              <a:rPr lang="en" sz="2200">
                <a:solidFill>
                  <a:srgbClr val="00FF00"/>
                </a:solidFill>
              </a:rPr>
              <a:t>Completed</a:t>
            </a:r>
            <a:endParaRPr sz="2200">
              <a:solidFill>
                <a:srgbClr val="00FF00"/>
              </a:solidFill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Char char="■"/>
            </a:pPr>
            <a:r>
              <a:rPr lang="en" sz="2200">
                <a:solidFill>
                  <a:srgbClr val="00FF00"/>
                </a:solidFill>
              </a:rPr>
              <a:t>Release document generator</a:t>
            </a:r>
            <a:endParaRPr sz="220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Measuring Success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2" name="Google Shape;372;p54"/>
          <p:cNvSpPr txBox="1"/>
          <p:nvPr>
            <p:ph idx="1" type="body"/>
          </p:nvPr>
        </p:nvSpPr>
        <p:spPr>
          <a:xfrm>
            <a:off x="311700" y="1171600"/>
            <a:ext cx="42603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lang="en" sz="3300">
                <a:solidFill>
                  <a:schemeClr val="lt1"/>
                </a:solidFill>
              </a:rPr>
              <a:t>Improve unit test coverage</a:t>
            </a:r>
            <a:endParaRPr sz="3300">
              <a:solidFill>
                <a:schemeClr val="lt1"/>
              </a:solidFill>
            </a:endParaRPr>
          </a:p>
          <a:p>
            <a:pPr indent="-438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○"/>
            </a:pPr>
            <a:r>
              <a:rPr lang="en" sz="3300">
                <a:solidFill>
                  <a:schemeClr val="lt1"/>
                </a:solidFill>
              </a:rPr>
              <a:t>&gt; 30%</a:t>
            </a:r>
            <a:endParaRPr sz="3300">
              <a:solidFill>
                <a:schemeClr val="lt1"/>
              </a:solidFill>
            </a:endParaRPr>
          </a:p>
        </p:txBody>
      </p:sp>
      <p:pic>
        <p:nvPicPr>
          <p:cNvPr id="373" name="Google Shape;3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4572000" y="1171600"/>
            <a:ext cx="4260300" cy="3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lang="en" sz="3300">
                <a:solidFill>
                  <a:schemeClr val="lt1"/>
                </a:solidFill>
              </a:rPr>
              <a:t>Results:</a:t>
            </a:r>
            <a:endParaRPr sz="3300">
              <a:solidFill>
                <a:schemeClr val="lt1"/>
              </a:solidFill>
            </a:endParaRPr>
          </a:p>
          <a:p>
            <a:pPr indent="-4381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300"/>
              <a:buChar char="○"/>
            </a:pPr>
            <a:r>
              <a:rPr lang="en" sz="3300">
                <a:solidFill>
                  <a:srgbClr val="00FF00"/>
                </a:solidFill>
              </a:rPr>
              <a:t>43%</a:t>
            </a:r>
            <a:endParaRPr sz="3300">
              <a:solidFill>
                <a:srgbClr val="00FF00"/>
              </a:solidFill>
            </a:endParaRPr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200" y="2474275"/>
            <a:ext cx="3317900" cy="24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512700" y="1893300"/>
            <a:ext cx="52413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Summary</a:t>
            </a:r>
            <a:endParaRPr sz="5500"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725" y="1341074"/>
            <a:ext cx="3960675" cy="26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234150" y="1958450"/>
            <a:ext cx="52413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Questions?</a:t>
            </a:r>
            <a:endParaRPr sz="5500"/>
          </a:p>
        </p:txBody>
      </p:sp>
      <p:pic>
        <p:nvPicPr>
          <p:cNvPr id="388" name="Google Shape;3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275" y="1015375"/>
            <a:ext cx="4331726" cy="327864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6"/>
          <p:cNvSpPr txBox="1"/>
          <p:nvPr>
            <p:ph idx="4294967295" type="ctrTitle"/>
          </p:nvPr>
        </p:nvSpPr>
        <p:spPr>
          <a:xfrm>
            <a:off x="234150" y="435650"/>
            <a:ext cx="47763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Tom Colarusso</a:t>
            </a:r>
            <a:endParaRPr sz="3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</a:rPr>
              <a:t>@etcolarusso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</a:rPr>
              <a:t>@acvauctions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391" name="Google Shape;39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475" y="1166975"/>
            <a:ext cx="595925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6"/>
          <p:cNvSpPr txBox="1"/>
          <p:nvPr>
            <p:ph idx="4294967295" type="subTitle"/>
          </p:nvPr>
        </p:nvSpPr>
        <p:spPr>
          <a:xfrm>
            <a:off x="234150" y="4230564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www.acvauctions.com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brief history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</a:pPr>
            <a:r>
              <a:rPr lang="en" sz="2700">
                <a:solidFill>
                  <a:srgbClr val="FFFFFF"/>
                </a:solidFill>
              </a:rPr>
              <a:t>Customers requested a web site</a:t>
            </a:r>
            <a:endParaRPr sz="2700">
              <a:solidFill>
                <a:srgbClr val="FFFFFF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n" sz="2100">
                <a:solidFill>
                  <a:srgbClr val="FFFFFF"/>
                </a:solidFill>
              </a:rPr>
              <a:t>Multitasking</a:t>
            </a:r>
            <a:endParaRPr sz="2100">
              <a:solidFill>
                <a:srgbClr val="FFFFFF"/>
              </a:solidFill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■"/>
            </a:pPr>
            <a:r>
              <a:rPr lang="en" sz="2100">
                <a:solidFill>
                  <a:srgbClr val="FFFFFF"/>
                </a:solidFill>
              </a:rPr>
              <a:t>Researching vehicles</a:t>
            </a:r>
            <a:r>
              <a:rPr lang="en" sz="2100">
                <a:solidFill>
                  <a:srgbClr val="FFFFFF"/>
                </a:solidFill>
              </a:rPr>
              <a:t>.</a:t>
            </a:r>
            <a:endParaRPr sz="2100">
              <a:solidFill>
                <a:srgbClr val="FFFFFF"/>
              </a:solidFill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■"/>
            </a:pPr>
            <a:r>
              <a:rPr lang="en" sz="2100">
                <a:solidFill>
                  <a:srgbClr val="FFFFFF"/>
                </a:solidFill>
              </a:rPr>
              <a:t>Bidding on multiple vehicles.</a:t>
            </a:r>
            <a:endParaRPr sz="2100">
              <a:solidFill>
                <a:srgbClr val="FFFFFF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n" sz="2100">
                <a:solidFill>
                  <a:srgbClr val="FFFFFF"/>
                </a:solidFill>
              </a:rPr>
              <a:t>Older demographic</a:t>
            </a:r>
            <a:endParaRPr sz="2100">
              <a:solidFill>
                <a:srgbClr val="FFFFFF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n" sz="2100">
                <a:solidFill>
                  <a:srgbClr val="FFFFFF"/>
                </a:solidFill>
              </a:rPr>
              <a:t>Faster iteration on updates</a:t>
            </a:r>
            <a:endParaRPr sz="2100">
              <a:solidFill>
                <a:srgbClr val="FFFFFF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n" sz="2100">
                <a:solidFill>
                  <a:srgbClr val="FFFFFF"/>
                </a:solidFill>
              </a:rPr>
              <a:t>Faster conversion rate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brief history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</a:pPr>
            <a:r>
              <a:rPr lang="en" sz="2700">
                <a:solidFill>
                  <a:srgbClr val="FFFFFF"/>
                </a:solidFill>
              </a:rPr>
              <a:t>The Legacy Angular App</a:t>
            </a:r>
            <a:endParaRPr sz="2700">
              <a:solidFill>
                <a:srgbClr val="FFFFFF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</a:pPr>
            <a:r>
              <a:rPr lang="en" sz="1900">
                <a:solidFill>
                  <a:srgbClr val="FFFFFF"/>
                </a:solidFill>
              </a:rPr>
              <a:t>AngularJS 1.4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</a:pPr>
            <a:r>
              <a:rPr lang="en" sz="1900">
                <a:solidFill>
                  <a:srgbClr val="FFFFFF"/>
                </a:solidFill>
              </a:rPr>
              <a:t>AuctionHouse SDK</a:t>
            </a:r>
            <a:endParaRPr sz="1900">
              <a:solidFill>
                <a:srgbClr val="FFFFFF"/>
              </a:solidFill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</a:pPr>
            <a:r>
              <a:rPr lang="en" sz="1900">
                <a:solidFill>
                  <a:srgbClr val="FFFFFF"/>
                </a:solidFill>
              </a:rPr>
              <a:t>JavaScript Library</a:t>
            </a:r>
            <a:endParaRPr sz="1900">
              <a:solidFill>
                <a:srgbClr val="FFFFFF"/>
              </a:solidFill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</a:pPr>
            <a:r>
              <a:rPr lang="en" sz="1900">
                <a:solidFill>
                  <a:srgbClr val="FFFFFF"/>
                </a:solidFill>
              </a:rPr>
              <a:t>Powered the Titanium Apps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</a:pPr>
            <a:r>
              <a:rPr lang="en" sz="1900">
                <a:solidFill>
                  <a:srgbClr val="FFFFFF"/>
                </a:solidFill>
              </a:rPr>
              <a:t>PHP Middle Tier</a:t>
            </a:r>
            <a:endParaRPr sz="1900">
              <a:solidFill>
                <a:srgbClr val="FFFFFF"/>
              </a:solidFill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</a:pPr>
            <a:r>
              <a:rPr lang="en" sz="1900">
                <a:solidFill>
                  <a:srgbClr val="FFFFFF"/>
                </a:solidFill>
              </a:rPr>
              <a:t>Serve static assets</a:t>
            </a:r>
            <a:endParaRPr sz="1900">
              <a:solidFill>
                <a:srgbClr val="FFFFFF"/>
              </a:solidFill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</a:pPr>
            <a:r>
              <a:rPr lang="en" sz="1900">
                <a:solidFill>
                  <a:srgbClr val="FFFFFF"/>
                </a:solidFill>
              </a:rPr>
              <a:t>Session data</a:t>
            </a:r>
            <a:endParaRPr sz="1900">
              <a:solidFill>
                <a:srgbClr val="FFFFFF"/>
              </a:solidFill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</a:pPr>
            <a:r>
              <a:rPr lang="en" sz="1900">
                <a:solidFill>
                  <a:srgbClr val="FFFFFF"/>
                </a:solidFill>
              </a:rPr>
              <a:t>Proxy to Backend API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25" y="1641900"/>
            <a:ext cx="3311776" cy="1862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512700" y="1191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The Dreaded ‘R’ Word...</a:t>
            </a:r>
            <a:endParaRPr sz="58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250700" y="3621200"/>
            <a:ext cx="6642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REWRITE!</a:t>
            </a:r>
            <a:endParaRPr sz="9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525" y="1639225"/>
            <a:ext cx="3311776" cy="18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988888" y="3025400"/>
            <a:ext cx="31662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Your product manager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rewrite or not to rewrite.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147" y="2542147"/>
            <a:ext cx="5220726" cy="22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 rewrite or not to rewrite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AngularJS End-of-life</a:t>
            </a:r>
            <a:endParaRPr sz="28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Long-term-support July 1st, 2018 - July 1st, 2021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https://docs.angularjs.org/misc/version-support-status#long-term-support</a:t>
            </a:r>
            <a:endParaRPr sz="2000">
              <a:solidFill>
                <a:srgbClr val="FFFFFF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https://bit.ly/2LXU89J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3200" y="119101"/>
            <a:ext cx="1352674" cy="5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7962" y="2817750"/>
            <a:ext cx="5068075" cy="20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